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9" r:id="rId2"/>
    <p:sldId id="482" r:id="rId3"/>
    <p:sldId id="467" r:id="rId4"/>
    <p:sldId id="486" r:id="rId5"/>
    <p:sldId id="501" r:id="rId6"/>
    <p:sldId id="502" r:id="rId7"/>
    <p:sldId id="503" r:id="rId8"/>
    <p:sldId id="504" r:id="rId9"/>
    <p:sldId id="505" r:id="rId10"/>
    <p:sldId id="506" r:id="rId11"/>
    <p:sldId id="507" r:id="rId12"/>
    <p:sldId id="494" r:id="rId13"/>
    <p:sldId id="498" r:id="rId14"/>
    <p:sldId id="472" r:id="rId15"/>
    <p:sldId id="496" r:id="rId16"/>
    <p:sldId id="470" r:id="rId17"/>
  </p:sldIdLst>
  <p:sldSz cx="12192000" cy="6858000"/>
  <p:notesSz cx="9996488" cy="686435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3" userDrawn="1">
          <p15:clr>
            <a:srgbClr val="A4A3A4"/>
          </p15:clr>
        </p15:guide>
        <p15:guide id="2" pos="3147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indows 사용자" initials="W사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F5FB"/>
    <a:srgbClr val="5B9BD5"/>
    <a:srgbClr val="FFFFFF"/>
    <a:srgbClr val="0000FF"/>
    <a:srgbClr val="0071BB"/>
    <a:srgbClr val="F0F3FD"/>
    <a:srgbClr val="3D3D3D"/>
    <a:srgbClr val="007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81892" autoAdjust="0"/>
  </p:normalViewPr>
  <p:slideViewPr>
    <p:cSldViewPr snapToGrid="0">
      <p:cViewPr varScale="1">
        <p:scale>
          <a:sx n="89" d="100"/>
          <a:sy n="89" d="100"/>
        </p:scale>
        <p:origin x="1284" y="90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>
        <p:scale>
          <a:sx n="200" d="100"/>
          <a:sy n="200" d="100"/>
        </p:scale>
        <p:origin x="-1428" y="-72"/>
      </p:cViewPr>
      <p:guideLst>
        <p:guide orient="horz" pos="2163"/>
        <p:guide pos="314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331811" cy="344409"/>
          </a:xfrm>
          <a:prstGeom prst="rect">
            <a:avLst/>
          </a:prstGeom>
        </p:spPr>
        <p:txBody>
          <a:bodyPr vert="horz" lIns="92108" tIns="46054" rIns="92108" bIns="46054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62365" y="1"/>
            <a:ext cx="4331811" cy="344409"/>
          </a:xfrm>
          <a:prstGeom prst="rect">
            <a:avLst/>
          </a:prstGeom>
        </p:spPr>
        <p:txBody>
          <a:bodyPr vert="horz" lIns="92108" tIns="46054" rIns="92108" bIns="46054" rtlCol="0"/>
          <a:lstStyle>
            <a:lvl1pPr algn="r">
              <a:defRPr sz="1200"/>
            </a:lvl1pPr>
          </a:lstStyle>
          <a:p>
            <a:fld id="{21437D1B-B6D7-4DD8-8E55-8E002D568EF8}" type="datetimeFigureOut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519942"/>
            <a:ext cx="4331811" cy="344409"/>
          </a:xfrm>
          <a:prstGeom prst="rect">
            <a:avLst/>
          </a:prstGeom>
        </p:spPr>
        <p:txBody>
          <a:bodyPr vert="horz" lIns="92108" tIns="46054" rIns="92108" bIns="46054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62365" y="6519942"/>
            <a:ext cx="4331811" cy="344409"/>
          </a:xfrm>
          <a:prstGeom prst="rect">
            <a:avLst/>
          </a:prstGeom>
        </p:spPr>
        <p:txBody>
          <a:bodyPr vert="horz" lIns="92108" tIns="46054" rIns="92108" bIns="46054" rtlCol="0" anchor="b"/>
          <a:lstStyle>
            <a:lvl1pPr algn="r">
              <a:defRPr sz="1200"/>
            </a:lvl1pPr>
          </a:lstStyle>
          <a:p>
            <a:fld id="{7FB562DB-71F9-4CC7-B59B-65BB8AAA803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06664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331811" cy="344409"/>
          </a:xfrm>
          <a:prstGeom prst="rect">
            <a:avLst/>
          </a:prstGeom>
        </p:spPr>
        <p:txBody>
          <a:bodyPr vert="horz" lIns="92108" tIns="46054" rIns="92108" bIns="46054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62365" y="1"/>
            <a:ext cx="4331811" cy="344409"/>
          </a:xfrm>
          <a:prstGeom prst="rect">
            <a:avLst/>
          </a:prstGeom>
        </p:spPr>
        <p:txBody>
          <a:bodyPr vert="horz" lIns="92108" tIns="46054" rIns="92108" bIns="46054" rtlCol="0"/>
          <a:lstStyle>
            <a:lvl1pPr algn="r">
              <a:defRPr sz="1200"/>
            </a:lvl1pPr>
          </a:lstStyle>
          <a:p>
            <a:fld id="{91AED300-6D7A-4084-9A61-10521097CCEB}" type="datetimeFigureOut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0050" y="857250"/>
            <a:ext cx="4117975" cy="2317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108" tIns="46054" rIns="92108" bIns="46054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9650" y="3303468"/>
            <a:ext cx="7997189" cy="2702838"/>
          </a:xfrm>
          <a:prstGeom prst="rect">
            <a:avLst/>
          </a:prstGeom>
        </p:spPr>
        <p:txBody>
          <a:bodyPr vert="horz" lIns="92108" tIns="46054" rIns="92108" bIns="46054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519942"/>
            <a:ext cx="4331811" cy="344409"/>
          </a:xfrm>
          <a:prstGeom prst="rect">
            <a:avLst/>
          </a:prstGeom>
        </p:spPr>
        <p:txBody>
          <a:bodyPr vert="horz" lIns="92108" tIns="46054" rIns="92108" bIns="46054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62365" y="6519942"/>
            <a:ext cx="4331811" cy="344409"/>
          </a:xfrm>
          <a:prstGeom prst="rect">
            <a:avLst/>
          </a:prstGeom>
        </p:spPr>
        <p:txBody>
          <a:bodyPr vert="horz" lIns="92108" tIns="46054" rIns="92108" bIns="46054" rtlCol="0" anchor="b"/>
          <a:lstStyle>
            <a:lvl1pPr algn="r">
              <a:defRPr sz="1200"/>
            </a:lvl1pPr>
          </a:lstStyle>
          <a:p>
            <a:fld id="{7F4A7764-6C38-423C-AE37-CD1DD20B6FF5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5823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4187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2319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53572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633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633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633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6338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4187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4187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633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4633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5399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1866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8325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3249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605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7667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" t="139" b="-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AE95-EDFA-4173-8FC1-C1435B12E1D4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2355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CC5EE-1ABF-4EAC-8256-08546DD6ACB9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8124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90B74-5E63-4E57-B599-4EA7D1597763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9351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4583"/>
            <a:stretch/>
          </p:blipFill>
          <p:spPr>
            <a:xfrm>
              <a:off x="0" y="0"/>
              <a:ext cx="2324100" cy="68580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30" r="74584"/>
            <a:stretch/>
          </p:blipFill>
          <p:spPr>
            <a:xfrm>
              <a:off x="2066926" y="0"/>
              <a:ext cx="1681162" cy="6858000"/>
            </a:xfrm>
            <a:prstGeom prst="rect">
              <a:avLst/>
            </a:prstGeom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09304"/>
            <a:ext cx="11833435" cy="718018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4400" kern="12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9283" y="949450"/>
            <a:ext cx="11833435" cy="5406899"/>
          </a:xfrm>
        </p:spPr>
        <p:txBody>
          <a:bodyPr>
            <a:normAutofit/>
          </a:bodyPr>
          <a:lstStyle>
            <a:lvl1pPr marL="180000" indent="-180000">
              <a:buFont typeface="Wingdings" panose="05000000000000000000" pitchFamily="2" charset="2"/>
              <a:buChar char="§"/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360000" indent="-180000"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540000" indent="-180000">
              <a:buFont typeface="Times New Roman" panose="02020603050405020304" pitchFamily="18" charset="0"/>
              <a:buChar char="−"/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952500" y="7502978"/>
            <a:ext cx="2743200" cy="365125"/>
          </a:xfrm>
        </p:spPr>
        <p:txBody>
          <a:bodyPr/>
          <a:lstStyle/>
          <a:p>
            <a:fld id="{CCC03830-4194-45CE-B285-DB35511FEB24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52900" y="7502978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556375"/>
            <a:ext cx="2743200" cy="301625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ko-KR" i="1" dirty="0"/>
              <a:t>April 11th, 2019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‹#›</a:t>
            </a:fld>
            <a:r>
              <a:rPr lang="en-US" altLang="ko-KR" dirty="0"/>
              <a:t>/24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0477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B12D-6FE5-4C45-9698-D5E9FB3CB93C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022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35BE-1537-492B-BF48-8D6F5A9831D2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3836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371B-5E2A-40B3-89DD-4752C5AAF8D9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6876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AF81-877A-4BE3-997D-BDF22229AC01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2441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C9453-AB44-4BE4-9895-45790C14A1EB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184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C4D7-6452-4915-AA0E-FCAAB46B2F11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9866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0216-8FE0-499F-A8DB-EB9FC6E52C18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8346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91166-9451-4286-B5DE-87C98D73CC78}" type="datetime1">
              <a:rPr lang="ko-KR" altLang="en-US" smtClean="0"/>
              <a:t>2019-06-26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20385-A2F7-4E83-91CB-CBD8CF8A79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0889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4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botis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PC\Desktop\4-1\Robotics\계획서\turtlebot3_with_log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" t="-63147" r="-1052" b="63147"/>
          <a:stretch/>
        </p:blipFill>
        <p:spPr bwMode="auto">
          <a:xfrm>
            <a:off x="4353661" y="3686537"/>
            <a:ext cx="5491406" cy="2766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7686" y="1024532"/>
            <a:ext cx="11846944" cy="3801992"/>
          </a:xfrm>
        </p:spPr>
        <p:txBody>
          <a:bodyPr anchor="ctr">
            <a:noAutofit/>
          </a:bodyPr>
          <a:lstStyle/>
          <a:p>
            <a:r>
              <a:rPr lang="en-US" altLang="ko-KR" sz="3600" b="1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Term Project Report</a:t>
            </a:r>
            <a:br>
              <a:rPr lang="en-US" altLang="ko-KR" sz="3600" b="1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</a:br>
            <a:r>
              <a:rPr lang="en-US" altLang="ko-KR" sz="3600" b="1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/>
            </a:r>
            <a:br>
              <a:rPr lang="en-US" altLang="ko-KR" sz="3600" b="1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</a:b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2019. 6. 27</a:t>
            </a:r>
            <a:b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</a:br>
            <a:endParaRPr lang="ko-KR" altLang="en-US" sz="36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7625" y="47625"/>
            <a:ext cx="8194675" cy="4191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[2019 Robotics] Project Proposal | May 7th  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714154"/>
            <a:ext cx="2743200" cy="365125"/>
          </a:xfrm>
        </p:spPr>
        <p:txBody>
          <a:bodyPr/>
          <a:lstStyle/>
          <a:p>
            <a:fld id="{14A20385-A2F7-4E83-91CB-CBD8CF8A7936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4144962" y="3325362"/>
            <a:ext cx="5285296" cy="2410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Myungjin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Park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(Integrated course, IIT, GIST)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ko-KR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Geonhyup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Lee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(MS </a:t>
            </a:r>
            <a:r>
              <a:rPr lang="en-US" altLang="ko-KR" sz="14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cousre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, IIT, GIST)</a:t>
            </a:r>
          </a:p>
          <a:p>
            <a:pPr algn="just">
              <a:lnSpc>
                <a:spcPct val="150000"/>
              </a:lnSpc>
            </a:pPr>
            <a:r>
              <a:rPr lang="en-US" altLang="ko-KR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Yongwoo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Lee 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(Undergrad course, GIST)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ko-KR" b="1" kern="100" dirty="0" err="1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Jinseo</a:t>
            </a:r>
            <a:r>
              <a:rPr lang="en-US" altLang="ko-KR" b="1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 Hong     </a:t>
            </a:r>
            <a:r>
              <a:rPr lang="en-US" altLang="ko-KR" sz="1400" kern="100" dirty="0">
                <a:latin typeface="나눔고딕" panose="020D0604000000000000" pitchFamily="50" charset="-127"/>
                <a:ea typeface="나눔고딕" panose="020D0604000000000000" pitchFamily="50" charset="-127"/>
                <a:cs typeface="Times New Roman" panose="02020603050405020304" pitchFamily="18" charset="0"/>
              </a:rPr>
              <a:t>(Undergrad course, GIST)</a:t>
            </a:r>
            <a:endParaRPr lang="en-US" altLang="ko-KR" sz="1050" kern="1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86F631-10AF-4231-95D9-0D612CE96F39}"/>
              </a:ext>
            </a:extLst>
          </p:cNvPr>
          <p:cNvSpPr/>
          <p:nvPr/>
        </p:nvSpPr>
        <p:spPr>
          <a:xfrm>
            <a:off x="3201256" y="1316400"/>
            <a:ext cx="5619804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2019 Spring Robotics Project</a:t>
            </a:r>
          </a:p>
          <a:p>
            <a:pPr algn="ctr"/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9" name="Picture 3" descr="C:\Users\PC\Desktop\4-1\Robotics\계획서\turtlebot3_with_log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96" t="37521"/>
          <a:stretch/>
        </p:blipFill>
        <p:spPr bwMode="auto">
          <a:xfrm>
            <a:off x="9317137" y="3325362"/>
            <a:ext cx="2167138" cy="1744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23747"/>
            <a:ext cx="1304925" cy="143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557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Results – Task 3 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en-US" altLang="ko-KR" dirty="0" smtClean="0"/>
              <a:t>If x-axis matches with the direction of object, </a:t>
            </a:r>
            <a:r>
              <a:rPr lang="en-US" altLang="ko-KR" dirty="0" err="1"/>
              <a:t>T</a:t>
            </a:r>
            <a:r>
              <a:rPr lang="en-US" altLang="ko-KR" dirty="0" err="1" smtClean="0"/>
              <a:t>urtlebot</a:t>
            </a:r>
            <a:r>
              <a:rPr lang="en-US" altLang="ko-KR" dirty="0" smtClean="0"/>
              <a:t> can reach object using only x-direction moving.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 =&gt; We match the x-axis with direction of object by rotating </a:t>
            </a:r>
            <a:r>
              <a:rPr lang="en-US" altLang="ko-KR" u="sng" dirty="0" smtClean="0"/>
              <a:t>yaw-axis.</a:t>
            </a:r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en-US" altLang="ko-KR" dirty="0" smtClean="0"/>
              <a:t>From the </a:t>
            </a:r>
            <a:r>
              <a:rPr lang="en-US" altLang="ko-KR" dirty="0" err="1" smtClean="0"/>
              <a:t>rostopic</a:t>
            </a:r>
            <a:r>
              <a:rPr lang="en-US" altLang="ko-KR" dirty="0" smtClean="0"/>
              <a:t> open_manipulator_with_tb3_tools/</a:t>
            </a:r>
            <a:r>
              <a:rPr lang="en-US" altLang="ko-KR" dirty="0" err="1" smtClean="0"/>
              <a:t>odometry</a:t>
            </a:r>
            <a:r>
              <a:rPr lang="en-US" altLang="ko-KR" dirty="0" smtClean="0"/>
              <a:t>, we can read </a:t>
            </a:r>
            <a:r>
              <a:rPr lang="en-US" altLang="ko-KR" dirty="0" err="1" smtClean="0"/>
              <a:t>odometry</a:t>
            </a:r>
            <a:r>
              <a:rPr lang="en-US" altLang="ko-KR" dirty="0" smtClean="0"/>
              <a:t> of </a:t>
            </a:r>
            <a:r>
              <a:rPr lang="en-US" altLang="ko-KR" dirty="0" err="1" smtClean="0"/>
              <a:t>turtlebot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r>
              <a:rPr lang="en-US" altLang="ko-KR" dirty="0" smtClean="0"/>
              <a:t> However, it is quaternion based orientation expression. Thus, we need to convert </a:t>
            </a:r>
            <a:r>
              <a:rPr lang="en-US" altLang="ko-KR" dirty="0" err="1" smtClean="0"/>
              <a:t>Quarterternion</a:t>
            </a:r>
            <a:r>
              <a:rPr lang="en-US" altLang="ko-KR" dirty="0" smtClean="0"/>
              <a:t> to Euler.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We can calculate y-axis tilt using </a:t>
            </a:r>
            <a:r>
              <a:rPr lang="en-US" altLang="ko-KR" dirty="0" err="1" smtClean="0"/>
              <a:t>x,y,z,w</a:t>
            </a:r>
            <a:r>
              <a:rPr lang="en-US" altLang="ko-KR" dirty="0" smtClean="0"/>
              <a:t> in Quaternion.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268" y="3852913"/>
            <a:ext cx="5229553" cy="1307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833" y="4006759"/>
            <a:ext cx="5742435" cy="999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804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Results – Task 3 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 smtClean="0"/>
              <a:t>May </a:t>
            </a:r>
            <a:r>
              <a:rPr lang="en-US" altLang="ko-KR" i="1" dirty="0"/>
              <a:t>7</a:t>
            </a:r>
            <a:r>
              <a:rPr lang="en-US" altLang="ko-KR" i="1" dirty="0" smtClean="0"/>
              <a:t>th, 2019</a:t>
            </a:r>
            <a:r>
              <a:rPr lang="en-US" altLang="ko-KR" dirty="0" smtClean="0"/>
              <a:t>    |    Robotics Project</a:t>
            </a:r>
            <a:endParaRPr lang="ko-KR" altLang="en-US" dirty="0"/>
          </a:p>
        </p:txBody>
      </p:sp>
      <p:pic>
        <p:nvPicPr>
          <p:cNvPr id="3" name="KakaoTalk_Video_20190625_2229_38538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13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7588" y="2053458"/>
            <a:ext cx="5561779" cy="3133397"/>
          </a:xfrm>
          <a:prstGeom prst="rect">
            <a:avLst/>
          </a:prstGeom>
        </p:spPr>
      </p:pic>
      <p:pic>
        <p:nvPicPr>
          <p:cNvPr id="4" name="KakaoTalk_Video_20190625_2230_05287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2500" end="2528.333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15062" y="2053458"/>
            <a:ext cx="5656373" cy="31866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7588" y="1330300"/>
            <a:ext cx="5703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1. Rotate until matching </a:t>
            </a:r>
            <a:r>
              <a:rPr lang="en-US" altLang="ko-KR" sz="1600" b="1" dirty="0" err="1" smtClean="0"/>
              <a:t>Turtlebot’s</a:t>
            </a:r>
            <a:r>
              <a:rPr lang="en-US" altLang="ko-KR" sz="1600" b="1" dirty="0" smtClean="0"/>
              <a:t> face with    object direction</a:t>
            </a:r>
            <a:endParaRPr lang="ko-KR" altLang="en-US" sz="1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215062" y="1330300"/>
            <a:ext cx="57036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2</a:t>
            </a:r>
            <a:r>
              <a:rPr lang="en-US" altLang="ko-KR" sz="1600" b="1" dirty="0" smtClean="0"/>
              <a:t>. Angle compensation while reaching the object</a:t>
            </a:r>
          </a:p>
          <a:p>
            <a:r>
              <a:rPr lang="en-US" altLang="ko-KR" sz="1600" b="1" dirty="0" smtClean="0"/>
              <a:t>3. </a:t>
            </a:r>
            <a:r>
              <a:rPr lang="en-US" altLang="ko-KR" sz="1600" b="1" dirty="0"/>
              <a:t>Angle compensation while reaching </a:t>
            </a:r>
            <a:r>
              <a:rPr lang="en-US" altLang="ko-KR" sz="1600" b="1" dirty="0" err="1" smtClean="0"/>
              <a:t>trashbin</a:t>
            </a:r>
            <a:r>
              <a:rPr lang="en-US" altLang="ko-KR" sz="1600" b="1" dirty="0" smtClean="0"/>
              <a:t>.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175109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11622192" cy="54599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sz="2800" b="1" dirty="0">
                <a:latin typeface="+mj-lt"/>
                <a:ea typeface="나눔고딕" panose="020D0604000000000000" pitchFamily="50" charset="-127"/>
              </a:rPr>
              <a:t>Arm Manipulation </a:t>
            </a:r>
            <a:r>
              <a:rPr lang="ko-KR" altLang="en-US" sz="2800" b="1" dirty="0" smtClean="0">
                <a:latin typeface="+mj-lt"/>
                <a:ea typeface="나눔고딕" panose="020D0604000000000000" pitchFamily="50" charset="-127"/>
              </a:rPr>
              <a:t>수식</a:t>
            </a:r>
            <a:endParaRPr lang="en-US" altLang="ko-KR" sz="2800" b="1" dirty="0"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Results – Task 4 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/>
              <a:t>May 7th, 2019</a:t>
            </a:r>
            <a:r>
              <a:rPr lang="en-US" altLang="ko-KR" dirty="0"/>
              <a:t>    |    Robotics Project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533099B-EB1F-4EA7-8B81-FF333B6AC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496" y="1736767"/>
            <a:ext cx="3057525" cy="212407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1AEAE2D-D90B-401B-A2E0-9E44A903E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5654" y="1736767"/>
            <a:ext cx="3606759" cy="43506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A24F88-224E-4EAD-AAB9-5B7D54041766}"/>
              </a:ext>
            </a:extLst>
          </p:cNvPr>
          <p:cNvSpPr txBox="1"/>
          <p:nvPr/>
        </p:nvSpPr>
        <p:spPr>
          <a:xfrm>
            <a:off x="7747952" y="1951672"/>
            <a:ext cx="4092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2-Dimension equation </a:t>
            </a:r>
            <a:r>
              <a:rPr lang="ko-KR" altLang="en-US" dirty="0"/>
              <a:t>사용</a:t>
            </a:r>
            <a:endParaRPr lang="en-US" altLang="ko-KR" dirty="0"/>
          </a:p>
          <a:p>
            <a:r>
              <a:rPr lang="ko-KR" altLang="en-US" dirty="0"/>
              <a:t>총 </a:t>
            </a:r>
            <a:r>
              <a:rPr lang="en-US" altLang="ko-KR" dirty="0"/>
              <a:t>4</a:t>
            </a:r>
            <a:r>
              <a:rPr lang="ko-KR" altLang="en-US" dirty="0"/>
              <a:t>개의 </a:t>
            </a:r>
            <a:r>
              <a:rPr lang="en-US" altLang="ko-KR" dirty="0"/>
              <a:t>joint</a:t>
            </a:r>
            <a:r>
              <a:rPr lang="ko-KR" altLang="en-US" dirty="0"/>
              <a:t>중 실제로 제어하는 </a:t>
            </a:r>
            <a:r>
              <a:rPr lang="en-US" altLang="ko-KR" dirty="0"/>
              <a:t>joint</a:t>
            </a:r>
            <a:r>
              <a:rPr lang="ko-KR" altLang="en-US" dirty="0"/>
              <a:t>의 개수는 </a:t>
            </a:r>
            <a:r>
              <a:rPr lang="en-US" altLang="ko-KR" dirty="0"/>
              <a:t>3</a:t>
            </a:r>
            <a:r>
              <a:rPr lang="ko-KR" altLang="en-US" dirty="0"/>
              <a:t>개로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/>
              <a:t>joint</a:t>
            </a:r>
            <a:r>
              <a:rPr lang="ko-KR" altLang="en-US" dirty="0"/>
              <a:t>로 </a:t>
            </a:r>
            <a:r>
              <a:rPr lang="en-US" altLang="ko-KR" dirty="0"/>
              <a:t>position</a:t>
            </a:r>
            <a:r>
              <a:rPr lang="ko-KR" altLang="en-US" dirty="0"/>
              <a:t>에 도달하도록 </a:t>
            </a:r>
            <a:r>
              <a:rPr lang="en-US" altLang="ko-KR" dirty="0"/>
              <a:t>inverse kinematic</a:t>
            </a:r>
            <a:r>
              <a:rPr lang="ko-KR" altLang="en-US" dirty="0"/>
              <a:t>을 구현하였다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23746" y="3718883"/>
            <a:ext cx="4410362" cy="1780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Using 2-Dimension equation</a:t>
            </a:r>
          </a:p>
          <a:p>
            <a:r>
              <a:rPr lang="en-US" altLang="ko-KR" dirty="0" smtClean="0"/>
              <a:t>Only three of four joint is actually controlled.</a:t>
            </a:r>
          </a:p>
          <a:p>
            <a:r>
              <a:rPr lang="en-US" altLang="ko-KR" dirty="0" smtClean="0"/>
              <a:t>Two joints for position and the other is for picking angle.</a:t>
            </a:r>
          </a:p>
          <a:p>
            <a:r>
              <a:rPr lang="en-US" altLang="ko-KR" dirty="0" smtClean="0"/>
              <a:t>So, we made inverse kinematic about two joint for position.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4934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11622192" cy="54599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sz="2800" b="1" dirty="0">
                <a:latin typeface="+mj-lt"/>
                <a:ea typeface="나눔고딕" panose="020D0604000000000000" pitchFamily="50" charset="-127"/>
              </a:rPr>
              <a:t>Arm Manipulation </a:t>
            </a:r>
            <a:r>
              <a:rPr lang="ko-KR" altLang="en-US" sz="2800" b="1" dirty="0">
                <a:latin typeface="+mj-lt"/>
                <a:ea typeface="나눔고딕" panose="020D0604000000000000" pitchFamily="50" charset="-127"/>
              </a:rPr>
              <a:t>영상</a:t>
            </a:r>
            <a:endParaRPr lang="en-US" altLang="ko-KR" sz="2800" b="1" dirty="0"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Results – Task 4 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/>
              <a:t>May 7th, 2019</a:t>
            </a:r>
            <a:r>
              <a:rPr lang="en-US" altLang="ko-KR" dirty="0"/>
              <a:t>    |    Robotics Project</a:t>
            </a:r>
            <a:endParaRPr lang="ko-KR" altLang="en-US" dirty="0"/>
          </a:p>
        </p:txBody>
      </p:sp>
      <p:pic>
        <p:nvPicPr>
          <p:cNvPr id="3" name="KakaoTalk_Video_20190625_2105_34_65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95026" y="1506015"/>
            <a:ext cx="4201948" cy="434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601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Appendix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228" y="847150"/>
            <a:ext cx="9595365" cy="5397393"/>
          </a:xfrm>
        </p:spPr>
      </p:pic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/>
              <a:t>May 7th, 2019</a:t>
            </a:r>
            <a:r>
              <a:rPr lang="en-US" altLang="ko-KR" dirty="0"/>
              <a:t>    |    Robotics Project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167229" y="847150"/>
            <a:ext cx="2732110" cy="26986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193492" y="3545846"/>
            <a:ext cx="2705847" cy="26986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899339" y="847150"/>
            <a:ext cx="2301764" cy="26986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201103" y="847150"/>
            <a:ext cx="4561490" cy="26986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190053" y="3545847"/>
            <a:ext cx="4572540" cy="26986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925602" y="3545845"/>
            <a:ext cx="2264451" cy="26986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743200" y="1861740"/>
            <a:ext cx="987973" cy="378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roscore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66041" y="4009526"/>
            <a:ext cx="28798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Camera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Navigation- publisher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Manipulator-publisher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10389" y="2217340"/>
            <a:ext cx="2879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Manipulator-subscriber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operation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25601" y="4572028"/>
            <a:ext cx="2879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tf</a:t>
            </a:r>
            <a:r>
              <a:rPr lang="en-US" altLang="ko-KR" dirty="0">
                <a:solidFill>
                  <a:schemeClr val="bg1"/>
                </a:solidFill>
              </a:rPr>
              <a:t>- information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157274" y="2355839"/>
            <a:ext cx="2879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Test for Arm manipulation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588198" y="4563524"/>
            <a:ext cx="2879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Rviz-moveit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83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11622192" cy="54599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sz="2800" b="1" dirty="0">
                <a:latin typeface="+mj-lt"/>
                <a:ea typeface="나눔고딕" panose="020D0604000000000000" pitchFamily="50" charset="-127"/>
              </a:rPr>
              <a:t>Software</a:t>
            </a:r>
          </a:p>
          <a:p>
            <a:pPr marL="0" indent="0" algn="ctr">
              <a:lnSpc>
                <a:spcPct val="100000"/>
              </a:lnSpc>
              <a:spcBef>
                <a:spcPts val="1200"/>
              </a:spcBef>
              <a:buNone/>
            </a:pPr>
            <a:endParaRPr lang="en-US" altLang="ko-KR" sz="2800" b="1" dirty="0"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Appendix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/>
              <a:t>May 7th, 2019</a:t>
            </a:r>
            <a:r>
              <a:rPr lang="en-US" altLang="ko-KR" dirty="0"/>
              <a:t>    |    Robotics Project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4934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2528" y="2557588"/>
            <a:ext cx="11846944" cy="1249362"/>
          </a:xfrm>
        </p:spPr>
        <p:txBody>
          <a:bodyPr anchor="ctr">
            <a:noAutofit/>
          </a:bodyPr>
          <a:lstStyle/>
          <a:p>
            <a:r>
              <a:rPr lang="en-US" altLang="ko-K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Thank you -</a:t>
            </a:r>
            <a:endParaRPr lang="ko-KR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714154"/>
            <a:ext cx="2743200" cy="365125"/>
          </a:xfrm>
        </p:spPr>
        <p:txBody>
          <a:bodyPr/>
          <a:lstStyle/>
          <a:p>
            <a:fld id="{14A20385-A2F7-4E83-91CB-CBD8CF8A7936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5851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714154"/>
            <a:ext cx="2743200" cy="365125"/>
          </a:xfrm>
        </p:spPr>
        <p:txBody>
          <a:bodyPr/>
          <a:lstStyle/>
          <a:p>
            <a:fld id="{14A20385-A2F7-4E83-91CB-CBD8CF8A7936}" type="slidenum">
              <a:rPr lang="ko-KR" altLang="en-US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fld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997324" y="2590547"/>
            <a:ext cx="8264484" cy="1838234"/>
            <a:chOff x="1449349" y="3810071"/>
            <a:chExt cx="7312575" cy="1626505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64" t="37736" r="49649" b="39619"/>
            <a:stretch/>
          </p:blipFill>
          <p:spPr>
            <a:xfrm>
              <a:off x="1449349" y="3810071"/>
              <a:ext cx="5388582" cy="1626505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702" t="37736" b="39619"/>
            <a:stretch/>
          </p:blipFill>
          <p:spPr>
            <a:xfrm>
              <a:off x="6810031" y="3810071"/>
              <a:ext cx="1951893" cy="1626505"/>
            </a:xfrm>
            <a:prstGeom prst="rect">
              <a:avLst/>
            </a:prstGeom>
          </p:spPr>
        </p:pic>
      </p:grpSp>
      <p:sp>
        <p:nvSpPr>
          <p:cNvPr id="26" name="TextBox 25"/>
          <p:cNvSpPr txBox="1"/>
          <p:nvPr/>
        </p:nvSpPr>
        <p:spPr>
          <a:xfrm>
            <a:off x="2325646" y="3348305"/>
            <a:ext cx="19445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7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Overview</a:t>
            </a:r>
            <a:endParaRPr lang="ko-KR" altLang="en-US" sz="1400" b="1" spc="7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149451" y="3342649"/>
            <a:ext cx="1968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7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Methodology</a:t>
            </a:r>
            <a:endParaRPr lang="ko-KR" altLang="en-US" sz="1400" b="1" spc="7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181664" y="3343663"/>
            <a:ext cx="18668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7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Results</a:t>
            </a:r>
            <a:endParaRPr lang="ko-KR" altLang="en-US" sz="1400" b="1" spc="7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091471" y="3348304"/>
            <a:ext cx="18668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7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Appendix</a:t>
            </a:r>
            <a:endParaRPr lang="ko-KR" altLang="en-US" sz="1400" b="1" spc="7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1582" y="966057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050507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CONTENT</a:t>
            </a:r>
            <a:endParaRPr lang="ko-KR" altLang="en-US" sz="3600" b="1" dirty="0">
              <a:solidFill>
                <a:srgbClr val="050507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8859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Overview</a:t>
            </a:r>
            <a:endParaRPr lang="ko-KR" altLang="en-US" sz="36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/>
              <a:t>May 7th, 2019</a:t>
            </a:r>
            <a:r>
              <a:rPr lang="en-US" altLang="ko-KR" dirty="0"/>
              <a:t>    |    Robotics Project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Turtlebot</a:t>
            </a:r>
            <a:r>
              <a:rPr lang="en-US" altLang="ko-KR" dirty="0" smtClean="0"/>
              <a:t> 3 with Open Manipulator</a:t>
            </a:r>
          </a:p>
          <a:p>
            <a:pPr marL="0" indent="0">
              <a:buNone/>
            </a:pPr>
            <a:r>
              <a:rPr lang="en-US" altLang="ko-KR" dirty="0" smtClean="0"/>
              <a:t>Onboard sensors : 3D gyroscope, 2D LiDAR</a:t>
            </a:r>
          </a:p>
          <a:p>
            <a:pPr marL="0" indent="0">
              <a:buNone/>
            </a:pPr>
            <a:r>
              <a:rPr lang="en-US" altLang="ko-KR" dirty="0" smtClean="0"/>
              <a:t>Open manipulator : 4 </a:t>
            </a:r>
            <a:r>
              <a:rPr lang="en-US" altLang="ko-KR" dirty="0" err="1" smtClean="0"/>
              <a:t>DoF</a:t>
            </a:r>
            <a:r>
              <a:rPr lang="en-US" altLang="ko-KR" dirty="0" smtClean="0"/>
              <a:t> RRRR robotic arm. </a:t>
            </a:r>
          </a:p>
          <a:p>
            <a:pPr marL="0" indent="0">
              <a:buNone/>
            </a:pPr>
            <a:r>
              <a:rPr lang="en-US" altLang="ko-KR" dirty="0" smtClean="0"/>
              <a:t>Reference : </a:t>
            </a:r>
            <a:r>
              <a:rPr lang="en-US" altLang="ko-KR" dirty="0" smtClean="0">
                <a:hlinkClick r:id="rId3"/>
              </a:rPr>
              <a:t>http</a:t>
            </a:r>
            <a:r>
              <a:rPr lang="en-US" altLang="ko-KR" dirty="0">
                <a:hlinkClick r:id="rId3"/>
              </a:rPr>
              <a:t>://www.robotis.com</a:t>
            </a:r>
            <a:r>
              <a:rPr lang="en-US" altLang="ko-KR" dirty="0" smtClean="0">
                <a:hlinkClick r:id="rId3"/>
              </a:rPr>
              <a:t>/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en-US" altLang="ko-KR" dirty="0" smtClean="0"/>
              <a:t>Overhead 2D camera</a:t>
            </a:r>
          </a:p>
          <a:p>
            <a:pPr marL="0" indent="0">
              <a:buNone/>
            </a:pPr>
            <a:r>
              <a:rPr lang="en-US" altLang="ko-KR" dirty="0" smtClean="0"/>
              <a:t>RGB </a:t>
            </a:r>
            <a:r>
              <a:rPr lang="en-US" altLang="ko-KR" smtClean="0"/>
              <a:t>color </a:t>
            </a:r>
            <a:r>
              <a:rPr lang="en-US" altLang="ko-KR" smtClean="0"/>
              <a:t>detect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5459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Methodology</a:t>
            </a:r>
            <a:endParaRPr lang="ko-KR" altLang="en-US" sz="36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/>
              <a:t>May 7th, 2019</a:t>
            </a:r>
            <a:r>
              <a:rPr lang="en-US" altLang="ko-KR" dirty="0"/>
              <a:t>    |    Robotics Project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Detection &amp; Navigation</a:t>
            </a:r>
          </a:p>
          <a:p>
            <a:r>
              <a:rPr lang="en-US" altLang="ko-KR" dirty="0" smtClean="0"/>
              <a:t>Past </a:t>
            </a:r>
            <a:r>
              <a:rPr lang="en-US" altLang="ko-KR" dirty="0"/>
              <a:t>- roughly find location of robot and other object with overhead 2D camera &amp; precise task(manipulate, localization of object) with 3D depth sensor</a:t>
            </a:r>
            <a:endParaRPr lang="ko-KR" altLang="ko-KR" dirty="0"/>
          </a:p>
          <a:p>
            <a:r>
              <a:rPr lang="en-US" altLang="ko-KR" dirty="0"/>
              <a:t>B</a:t>
            </a:r>
            <a:r>
              <a:rPr lang="en-US" altLang="ko-KR" dirty="0" smtClean="0"/>
              <a:t>ut there was a problem to </a:t>
            </a:r>
            <a:r>
              <a:rPr lang="en-US" altLang="ko-KR" dirty="0"/>
              <a:t>a</a:t>
            </a:r>
            <a:r>
              <a:rPr lang="en-US" altLang="ko-KR" dirty="0" smtClean="0"/>
              <a:t>ssociate 3D depth sensor with ROS and it was hard </a:t>
            </a:r>
            <a:r>
              <a:rPr lang="en-US" altLang="ko-KR" dirty="0"/>
              <a:t>to solve in a </a:t>
            </a:r>
            <a:r>
              <a:rPr lang="en-US" altLang="ko-KR" dirty="0" smtClean="0"/>
              <a:t>month. So we changed our strategy to simplify the task</a:t>
            </a:r>
            <a:endParaRPr lang="ko-KR" altLang="ko-KR" dirty="0"/>
          </a:p>
          <a:p>
            <a:r>
              <a:rPr lang="en-US" altLang="ko-KR" dirty="0"/>
              <a:t>Now – Find location as precisely as we can, keep calibrating robot’s path and line up robot and object with 2D overhead camera. After </a:t>
            </a:r>
            <a:r>
              <a:rPr lang="en-US" altLang="ko-KR" dirty="0" smtClean="0"/>
              <a:t>alignment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Manipulation </a:t>
            </a:r>
          </a:p>
          <a:p>
            <a:r>
              <a:rPr lang="en-US" altLang="ko-KR" dirty="0" smtClean="0"/>
              <a:t>First we tried to use a package given in ROS. But it also had a problem about connection, we solved inverse kinematics of Open Manipulator by</a:t>
            </a:r>
            <a:r>
              <a:rPr lang="ko-KR" altLang="en-US" dirty="0" smtClean="0"/>
              <a:t> </a:t>
            </a:r>
            <a:r>
              <a:rPr lang="en-US" altLang="ko-KR" dirty="0" smtClean="0"/>
              <a:t>hand.</a:t>
            </a:r>
          </a:p>
          <a:p>
            <a:r>
              <a:rPr lang="en-US" altLang="ko-KR" dirty="0" smtClean="0"/>
              <a:t>The pick &amp; drop task is performed by inverse kinematic method with known position data of objects. </a:t>
            </a:r>
          </a:p>
          <a:p>
            <a:pPr marL="0" indent="0">
              <a:buNone/>
            </a:pPr>
            <a:endParaRPr lang="ko-KR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602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11622192" cy="54599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sz="2800" b="1" smtClean="0">
                <a:latin typeface="+mj-lt"/>
                <a:ea typeface="나눔고딕" panose="020D0604000000000000" pitchFamily="50" charset="-127"/>
              </a:rPr>
              <a:t>Set initial position &amp; orientation</a:t>
            </a:r>
            <a:endParaRPr lang="en-US" altLang="ko-KR" sz="2800" b="1" dirty="0" smtClean="0"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Results – Task 1 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 smtClean="0"/>
              <a:t>May </a:t>
            </a:r>
            <a:r>
              <a:rPr lang="en-US" altLang="ko-KR" i="1" dirty="0"/>
              <a:t>7</a:t>
            </a:r>
            <a:r>
              <a:rPr lang="en-US" altLang="ko-KR" i="1" dirty="0" smtClean="0"/>
              <a:t>th, 2019</a:t>
            </a:r>
            <a:r>
              <a:rPr lang="en-US" altLang="ko-KR" dirty="0" smtClean="0"/>
              <a:t>    |    Robotics Project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438475" y="1828800"/>
            <a:ext cx="9333358" cy="43911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416818" y="1426866"/>
            <a:ext cx="0" cy="39188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771833" y="1426866"/>
            <a:ext cx="0" cy="39188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416818" y="1607736"/>
            <a:ext cx="3717890" cy="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H="1">
            <a:off x="6641960" y="1607736"/>
            <a:ext cx="4129873" cy="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40134" y="1377541"/>
            <a:ext cx="896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mtClean="0"/>
              <a:t>700cm</a:t>
            </a:r>
            <a:endParaRPr lang="ko-KR" altLang="en-US" sz="2000" b="1"/>
          </a:p>
        </p:txBody>
      </p:sp>
      <p:sp>
        <p:nvSpPr>
          <p:cNvPr id="17" name="TextBox 16"/>
          <p:cNvSpPr txBox="1"/>
          <p:nvPr/>
        </p:nvSpPr>
        <p:spPr>
          <a:xfrm>
            <a:off x="533328" y="3824309"/>
            <a:ext cx="905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4</a:t>
            </a:r>
            <a:r>
              <a:rPr lang="en-US" altLang="ko-KR" sz="2000" b="1" smtClean="0"/>
              <a:t>00cm</a:t>
            </a:r>
            <a:endParaRPr lang="ko-KR" altLang="en-US" sz="2000" b="1"/>
          </a:p>
        </p:txBody>
      </p:sp>
      <p:cxnSp>
        <p:nvCxnSpPr>
          <p:cNvPr id="19" name="직선 연결선 18"/>
          <p:cNvCxnSpPr/>
          <p:nvPr/>
        </p:nvCxnSpPr>
        <p:spPr>
          <a:xfrm flipH="1">
            <a:off x="944545" y="1818752"/>
            <a:ext cx="493930" cy="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>
            <a:off x="922888" y="6219928"/>
            <a:ext cx="493930" cy="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69853" y="1818752"/>
            <a:ext cx="0" cy="2000532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 flipV="1">
            <a:off x="1169853" y="4224419"/>
            <a:ext cx="0" cy="1995509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270956" y="4952920"/>
            <a:ext cx="923649" cy="876218"/>
          </a:xfrm>
          <a:prstGeom prst="rect">
            <a:avLst/>
          </a:prstGeom>
        </p:spPr>
      </p:pic>
      <p:cxnSp>
        <p:nvCxnSpPr>
          <p:cNvPr id="27" name="직선 화살표 연결선 26"/>
          <p:cNvCxnSpPr/>
          <p:nvPr/>
        </p:nvCxnSpPr>
        <p:spPr>
          <a:xfrm>
            <a:off x="2642716" y="5375868"/>
            <a:ext cx="3537020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 flipV="1">
            <a:off x="2642716" y="2819018"/>
            <a:ext cx="0" cy="2572012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823189" y="4849179"/>
            <a:ext cx="905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mtClean="0">
                <a:solidFill>
                  <a:schemeClr val="accent2">
                    <a:lumMod val="75000"/>
                  </a:schemeClr>
                </a:solidFill>
              </a:rPr>
              <a:t>(0,0)</a:t>
            </a:r>
            <a:endParaRPr lang="ko-KR" altLang="en-US" sz="2000" b="1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232864" y="2824163"/>
            <a:ext cx="3671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mtClean="0">
                <a:solidFill>
                  <a:schemeClr val="accent2">
                    <a:lumMod val="75000"/>
                  </a:schemeClr>
                </a:solidFill>
              </a:rPr>
              <a:t>Y</a:t>
            </a:r>
            <a:endParaRPr lang="ko-KR" altLang="en-US" sz="2000" b="1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699342" y="5427018"/>
            <a:ext cx="352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mtClean="0">
                <a:solidFill>
                  <a:schemeClr val="accent2">
                    <a:lumMod val="75000"/>
                  </a:schemeClr>
                </a:solidFill>
              </a:rPr>
              <a:t>X</a:t>
            </a:r>
            <a:endParaRPr lang="ko-KR" altLang="en-US" sz="2000" b="1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11338" y="2963099"/>
            <a:ext cx="71745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/>
              <a:t>The first </a:t>
            </a:r>
            <a:r>
              <a:rPr lang="en-US" altLang="ko-KR" b="1" smtClean="0"/>
              <a:t>setting position and orientation on </a:t>
            </a:r>
            <a:r>
              <a:rPr lang="en-US" altLang="ko-KR" b="1"/>
              <a:t>the floor </a:t>
            </a:r>
            <a:r>
              <a:rPr lang="en-US" altLang="ko-KR" b="1" smtClean="0"/>
              <a:t>are </a:t>
            </a:r>
            <a:r>
              <a:rPr lang="en-US" altLang="ko-KR" b="1"/>
              <a:t>always set to initial </a:t>
            </a:r>
            <a:r>
              <a:rPr lang="en-US" altLang="ko-KR" b="1" smtClean="0"/>
              <a:t>value.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/>
              <a:t>To easily </a:t>
            </a:r>
            <a:r>
              <a:rPr lang="en-US" altLang="ko-KR" b="1" smtClean="0"/>
              <a:t>get </a:t>
            </a:r>
            <a:r>
              <a:rPr lang="en-US" altLang="ko-KR" b="1"/>
              <a:t>the relative distance and angle between a robot and </a:t>
            </a:r>
            <a:r>
              <a:rPr lang="en-US" altLang="ko-KR" b="1" smtClean="0"/>
              <a:t>target objects, </a:t>
            </a:r>
            <a:r>
              <a:rPr lang="en-US" altLang="ko-KR" b="1"/>
              <a:t>place the robot in a horizontal direction at all times.</a:t>
            </a:r>
            <a:endParaRPr lang="ko-KR" altLang="en-US" b="1"/>
          </a:p>
        </p:txBody>
      </p:sp>
      <p:sp>
        <p:nvSpPr>
          <p:cNvPr id="38" name="직사각형 37"/>
          <p:cNvSpPr/>
          <p:nvPr/>
        </p:nvSpPr>
        <p:spPr>
          <a:xfrm>
            <a:off x="6420897" y="4551903"/>
            <a:ext cx="321547" cy="297276"/>
          </a:xfrm>
          <a:prstGeom prst="rect">
            <a:avLst/>
          </a:prstGeom>
          <a:noFill/>
          <a:ln w="38100">
            <a:solidFill>
              <a:srgbClr val="007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5488523" y="2542211"/>
            <a:ext cx="321547" cy="2972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79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11622192" cy="5459977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altLang="ko-KR" sz="2800" b="1" dirty="0" smtClean="0">
                <a:latin typeface="+mj-lt"/>
                <a:ea typeface="나눔고딕" panose="020D0604000000000000" pitchFamily="50" charset="-127"/>
              </a:rPr>
              <a:t> Steps of Object Detection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sz="2800" b="1" dirty="0" smtClean="0">
                <a:latin typeface="+mj-lt"/>
                <a:ea typeface="나눔고딕" panose="020D0604000000000000" pitchFamily="50" charset="-127"/>
              </a:rPr>
              <a:t>We used Overhead USB camera and </a:t>
            </a:r>
            <a:r>
              <a:rPr lang="en-US" altLang="ko-KR" sz="2800" b="1" dirty="0" err="1" smtClean="0">
                <a:latin typeface="+mj-lt"/>
                <a:ea typeface="나눔고딕" panose="020D0604000000000000" pitchFamily="50" charset="-127"/>
              </a:rPr>
              <a:t>OpenCV</a:t>
            </a:r>
            <a:r>
              <a:rPr lang="en-US" altLang="ko-KR" sz="2800" b="1" dirty="0" smtClean="0">
                <a:latin typeface="+mj-lt"/>
                <a:ea typeface="나눔고딕" panose="020D0604000000000000" pitchFamily="50" charset="-127"/>
              </a:rPr>
              <a:t>.</a:t>
            </a:r>
            <a:endParaRPr lang="en-US" altLang="ko-KR" sz="2800" b="1" dirty="0">
              <a:latin typeface="+mj-lt"/>
              <a:ea typeface="나눔고딕" panose="020D0604000000000000" pitchFamily="50" charset="-127"/>
            </a:endParaRPr>
          </a:p>
          <a:p>
            <a:pPr marL="514350" indent="-514350" algn="just">
              <a:lnSpc>
                <a:spcPct val="100000"/>
              </a:lnSpc>
              <a:spcBef>
                <a:spcPts val="1200"/>
              </a:spcBef>
              <a:buAutoNum type="arabicPeriod"/>
            </a:pP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Restrict the area of detection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  </a:t>
            </a:r>
            <a:r>
              <a:rPr lang="en-US" altLang="ko-KR" dirty="0" smtClean="0">
                <a:latin typeface="+mj-lt"/>
                <a:ea typeface="나눔고딕" panose="020D0604000000000000" pitchFamily="50" charset="-127"/>
              </a:rPr>
              <a:t>( To prevent the effect of edge sides.)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endParaRPr lang="en-US" altLang="ko-KR" dirty="0" smtClean="0">
              <a:latin typeface="+mj-lt"/>
              <a:ea typeface="나눔고딕" panose="020D0604000000000000" pitchFamily="50" charset="-127"/>
            </a:endParaRP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2.  Detect the objects first and remember each object’s position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  </a:t>
            </a:r>
            <a:r>
              <a:rPr lang="en-US" altLang="ko-KR" dirty="0" smtClean="0">
                <a:latin typeface="+mj-lt"/>
                <a:ea typeface="나눔고딕" panose="020D0604000000000000" pitchFamily="50" charset="-127"/>
              </a:rPr>
              <a:t>( Using Color filter in OPENCV)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endParaRPr lang="en-US" altLang="ko-KR" dirty="0">
              <a:latin typeface="+mj-lt"/>
              <a:ea typeface="나눔고딕" panose="020D0604000000000000" pitchFamily="50" charset="-127"/>
            </a:endParaRP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3.  Detect the </a:t>
            </a:r>
            <a:r>
              <a:rPr lang="en-US" altLang="ko-KR" b="1" dirty="0" err="1" smtClean="0">
                <a:latin typeface="+mj-lt"/>
                <a:ea typeface="나눔고딕" panose="020D0604000000000000" pitchFamily="50" charset="-127"/>
              </a:rPr>
              <a:t>turtlebot’s</a:t>
            </a: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 position continuously and calculate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     distances from objects to </a:t>
            </a:r>
            <a:r>
              <a:rPr lang="en-US" altLang="ko-KR" b="1" dirty="0" err="1" smtClean="0">
                <a:latin typeface="+mj-lt"/>
                <a:ea typeface="나눔고딕" panose="020D0604000000000000" pitchFamily="50" charset="-127"/>
              </a:rPr>
              <a:t>turtlebot</a:t>
            </a:r>
            <a:r>
              <a:rPr lang="en-US" altLang="ko-KR" b="1" dirty="0">
                <a:latin typeface="+mj-lt"/>
                <a:ea typeface="나눔고딕" panose="020D0604000000000000" pitchFamily="50" charset="-127"/>
              </a:rPr>
              <a:t>.</a:t>
            </a:r>
            <a:endParaRPr lang="en-US" altLang="ko-KR" b="1" dirty="0" smtClean="0"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Results – Task 2 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 smtClean="0"/>
              <a:t>May </a:t>
            </a:r>
            <a:r>
              <a:rPr lang="en-US" altLang="ko-KR" i="1" dirty="0"/>
              <a:t>7</a:t>
            </a:r>
            <a:r>
              <a:rPr lang="en-US" altLang="ko-KR" i="1" dirty="0" smtClean="0"/>
              <a:t>th, 2019</a:t>
            </a:r>
            <a:r>
              <a:rPr lang="en-US" altLang="ko-KR" dirty="0" smtClean="0"/>
              <a:t>    |    Robotics Project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365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11622192" cy="54599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sz="2800" b="1" dirty="0" smtClean="0">
                <a:latin typeface="+mj-lt"/>
                <a:ea typeface="나눔고딕" panose="020D0604000000000000" pitchFamily="50" charset="-127"/>
              </a:rPr>
              <a:t>Object Detection (OPENCV) - </a:t>
            </a:r>
            <a:r>
              <a:rPr lang="ko-KR" altLang="en-US" sz="2800" b="1" dirty="0" smtClean="0">
                <a:latin typeface="+mj-lt"/>
                <a:ea typeface="나눔고딕" panose="020D0604000000000000" pitchFamily="50" charset="-127"/>
              </a:rPr>
              <a:t>영상만</a:t>
            </a:r>
            <a:endParaRPr lang="en-US" altLang="ko-KR" sz="2800" b="1" dirty="0" smtClean="0"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Results – Task 2 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 smtClean="0"/>
              <a:t>May </a:t>
            </a:r>
            <a:r>
              <a:rPr lang="en-US" altLang="ko-KR" i="1" dirty="0"/>
              <a:t>7</a:t>
            </a:r>
            <a:r>
              <a:rPr lang="en-US" altLang="ko-KR" i="1" dirty="0" smtClean="0"/>
              <a:t>th, 2019</a:t>
            </a:r>
            <a:r>
              <a:rPr lang="en-US" altLang="ko-KR" dirty="0" smtClean="0"/>
              <a:t>    |    Robotics Project</a:t>
            </a:r>
            <a:endParaRPr lang="ko-KR" altLang="en-US" dirty="0"/>
          </a:p>
        </p:txBody>
      </p:sp>
      <p:pic>
        <p:nvPicPr>
          <p:cNvPr id="4" name="124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000" end="2076"/>
                </p14:media>
              </p:ext>
            </p:extLst>
          </p:nvPr>
        </p:nvPicPr>
        <p:blipFill rotWithShape="1">
          <a:blip r:embed="rId5"/>
          <a:srcRect/>
          <a:stretch>
            <a:fillRect/>
          </a:stretch>
        </p:blipFill>
        <p:spPr>
          <a:xfrm>
            <a:off x="1245476" y="859150"/>
            <a:ext cx="9601200" cy="539817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144110" y="1718442"/>
            <a:ext cx="2585545" cy="1686909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502166" y="5691352"/>
            <a:ext cx="3153104" cy="565972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19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11622192" cy="5459977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altLang="ko-KR" sz="2800" b="1" dirty="0" smtClean="0">
                <a:latin typeface="+mj-lt"/>
                <a:ea typeface="나눔고딕" panose="020D0604000000000000" pitchFamily="50" charset="-127"/>
              </a:rPr>
              <a:t> Detectable objects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It was easy to detect color objects, but it was difficult to detect white and transparent objects.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dirty="0" smtClean="0">
                <a:latin typeface="+mj-lt"/>
                <a:ea typeface="나눔고딕" panose="020D0604000000000000" pitchFamily="50" charset="-127"/>
              </a:rPr>
              <a:t>Before competition, we can easily calculate 100 pixel = 1.15m, so we can convert the scale from pixel to meter.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dirty="0" smtClean="0">
                <a:latin typeface="+mj-lt"/>
                <a:ea typeface="나눔고딕" panose="020D0604000000000000" pitchFamily="50" charset="-127"/>
              </a:rPr>
              <a:t>Then we send meter information to </a:t>
            </a:r>
            <a:r>
              <a:rPr lang="en-US" altLang="ko-KR" dirty="0" err="1" smtClean="0">
                <a:latin typeface="+mj-lt"/>
                <a:ea typeface="나눔고딕" panose="020D0604000000000000" pitchFamily="50" charset="-127"/>
              </a:rPr>
              <a:t>Turtlebot</a:t>
            </a:r>
            <a:r>
              <a:rPr lang="en-US" altLang="ko-KR" dirty="0">
                <a:latin typeface="+mj-lt"/>
                <a:ea typeface="나눔고딕" panose="020D0604000000000000" pitchFamily="50" charset="-127"/>
              </a:rPr>
              <a:t>.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We tried to use Canny Edge Detector in </a:t>
            </a:r>
            <a:r>
              <a:rPr lang="en-US" altLang="ko-KR" b="1" dirty="0" err="1" smtClean="0">
                <a:latin typeface="+mj-lt"/>
                <a:ea typeface="나눔고딕" panose="020D0604000000000000" pitchFamily="50" charset="-127"/>
              </a:rPr>
              <a:t>OpenCV</a:t>
            </a: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, but it has problems.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dirty="0"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dirty="0" smtClean="0">
                <a:latin typeface="+mj-lt"/>
                <a:ea typeface="나눔고딕" panose="020D0604000000000000" pitchFamily="50" charset="-127"/>
              </a:rPr>
              <a:t>(1) Camera was too far from objects. Sometimes objects have no difference with other noises.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dirty="0">
                <a:latin typeface="+mj-lt"/>
                <a:ea typeface="나눔고딕" panose="020D0604000000000000" pitchFamily="50" charset="-127"/>
              </a:rPr>
              <a:t> </a:t>
            </a:r>
            <a:r>
              <a:rPr lang="en-US" altLang="ko-KR" dirty="0" smtClean="0">
                <a:latin typeface="+mj-lt"/>
                <a:ea typeface="나눔고딕" panose="020D0604000000000000" pitchFamily="50" charset="-127"/>
              </a:rPr>
              <a:t>(2) Square blocks were also detected as circles. It seems to happen because of distance from camera</a:t>
            </a: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.</a:t>
            </a: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endParaRPr lang="en-US" altLang="ko-KR" b="1" dirty="0">
              <a:latin typeface="+mj-lt"/>
              <a:ea typeface="나눔고딕" panose="020D0604000000000000" pitchFamily="50" charset="-127"/>
            </a:endParaRPr>
          </a:p>
          <a:p>
            <a:pPr marL="0" indent="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altLang="ko-KR" b="1" dirty="0" smtClean="0">
                <a:latin typeface="+mj-lt"/>
                <a:ea typeface="나눔고딕" panose="020D0604000000000000" pitchFamily="50" charset="-127"/>
              </a:rPr>
              <a:t>However, it might be possible if we spend some time to find best edge thresholds.</a:t>
            </a:r>
            <a:endParaRPr lang="en-US" altLang="ko-KR" b="1" dirty="0">
              <a:latin typeface="+mj-lt"/>
              <a:ea typeface="나눔고딕" panose="020D0604000000000000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Results – Task 2 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 smtClean="0"/>
              <a:t>May </a:t>
            </a:r>
            <a:r>
              <a:rPr lang="en-US" altLang="ko-KR" i="1" dirty="0"/>
              <a:t>7</a:t>
            </a:r>
            <a:r>
              <a:rPr lang="en-US" altLang="ko-KR" i="1" dirty="0" smtClean="0"/>
              <a:t>th, 2019</a:t>
            </a:r>
            <a:r>
              <a:rPr lang="en-US" altLang="ko-KR" dirty="0" smtClean="0"/>
              <a:t>    |    Robotics Project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513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2916625" y="2848995"/>
            <a:ext cx="1072055" cy="898635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spc="7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고딕" panose="020D0604000000000000" pitchFamily="50" charset="-127"/>
              </a:rPr>
              <a:t>Results – Task 3 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8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-1" y="6556375"/>
            <a:ext cx="3415323" cy="301625"/>
          </a:xfrm>
        </p:spPr>
        <p:txBody>
          <a:bodyPr/>
          <a:lstStyle/>
          <a:p>
            <a:pPr algn="l"/>
            <a:r>
              <a:rPr lang="en-US" altLang="ko-KR" i="1" dirty="0" smtClean="0"/>
              <a:t>May </a:t>
            </a:r>
            <a:r>
              <a:rPr lang="en-US" altLang="ko-KR" i="1" dirty="0"/>
              <a:t>7</a:t>
            </a:r>
            <a:r>
              <a:rPr lang="en-US" altLang="ko-KR" i="1" dirty="0" smtClean="0"/>
              <a:t>th, 2019</a:t>
            </a:r>
            <a:r>
              <a:rPr lang="en-US" altLang="ko-KR" dirty="0" smtClean="0"/>
              <a:t>    |    Robotics Project</a:t>
            </a:r>
            <a:endParaRPr lang="ko-KR" altLang="en-US" dirty="0"/>
          </a:p>
        </p:txBody>
      </p:sp>
      <p:pic>
        <p:nvPicPr>
          <p:cNvPr id="5" name="Picture 3" descr="C:\Users\PC\Desktop\4-1\Robotics\계획서\turtlebot3_with_log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4" t="298" r="61571" b="62437"/>
          <a:stretch/>
        </p:blipFill>
        <p:spPr bwMode="auto">
          <a:xfrm rot="5400000">
            <a:off x="544333" y="3778747"/>
            <a:ext cx="1867380" cy="208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그룹 12"/>
          <p:cNvGrpSpPr/>
          <p:nvPr/>
        </p:nvGrpSpPr>
        <p:grpSpPr>
          <a:xfrm>
            <a:off x="1324307" y="3435846"/>
            <a:ext cx="1592318" cy="1387368"/>
            <a:chOff x="4698124" y="1623848"/>
            <a:chExt cx="1592318" cy="1387368"/>
          </a:xfrm>
        </p:grpSpPr>
        <p:cxnSp>
          <p:nvCxnSpPr>
            <p:cNvPr id="4" name="직선 화살표 연결선 3"/>
            <p:cNvCxnSpPr/>
            <p:nvPr/>
          </p:nvCxnSpPr>
          <p:spPr>
            <a:xfrm flipV="1">
              <a:off x="4698124" y="1623848"/>
              <a:ext cx="0" cy="138736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/>
            <p:cNvCxnSpPr/>
            <p:nvPr/>
          </p:nvCxnSpPr>
          <p:spPr>
            <a:xfrm flipV="1">
              <a:off x="4698124" y="2987565"/>
              <a:ext cx="1592318" cy="2365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직선 화살표 연결선 17"/>
          <p:cNvCxnSpPr/>
          <p:nvPr/>
        </p:nvCxnSpPr>
        <p:spPr>
          <a:xfrm flipV="1">
            <a:off x="1324307" y="3298312"/>
            <a:ext cx="2175636" cy="1489430"/>
          </a:xfrm>
          <a:prstGeom prst="straightConnector1">
            <a:avLst/>
          </a:prstGeom>
          <a:ln w="5715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6815864" y="2848995"/>
            <a:ext cx="1072055" cy="898635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Picture 3" descr="C:\Users\PC\Desktop\4-1\Robotics\계획서\turtlebot3_with_log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4" t="298" r="61571" b="62437"/>
          <a:stretch/>
        </p:blipFill>
        <p:spPr bwMode="auto">
          <a:xfrm rot="3349635">
            <a:off x="4443572" y="3778747"/>
            <a:ext cx="1867380" cy="208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그룹 26"/>
          <p:cNvGrpSpPr/>
          <p:nvPr/>
        </p:nvGrpSpPr>
        <p:grpSpPr>
          <a:xfrm rot="19502840">
            <a:off x="4719050" y="3171454"/>
            <a:ext cx="1592318" cy="1387368"/>
            <a:chOff x="4698124" y="1623848"/>
            <a:chExt cx="1592318" cy="1387368"/>
          </a:xfrm>
        </p:grpSpPr>
        <p:cxnSp>
          <p:nvCxnSpPr>
            <p:cNvPr id="28" name="직선 화살표 연결선 27"/>
            <p:cNvCxnSpPr/>
            <p:nvPr/>
          </p:nvCxnSpPr>
          <p:spPr>
            <a:xfrm flipV="1">
              <a:off x="4698124" y="1623848"/>
              <a:ext cx="0" cy="138736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/>
            <p:cNvCxnSpPr/>
            <p:nvPr/>
          </p:nvCxnSpPr>
          <p:spPr>
            <a:xfrm flipV="1">
              <a:off x="4698124" y="2987565"/>
              <a:ext cx="1592318" cy="2365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직선 화살표 연결선 29"/>
          <p:cNvCxnSpPr/>
          <p:nvPr/>
        </p:nvCxnSpPr>
        <p:spPr>
          <a:xfrm flipV="1">
            <a:off x="5223546" y="3298312"/>
            <a:ext cx="2175636" cy="1489430"/>
          </a:xfrm>
          <a:prstGeom prst="straightConnector1">
            <a:avLst/>
          </a:prstGeom>
          <a:ln w="5715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10552292" y="2813523"/>
            <a:ext cx="1072055" cy="898635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Picture 3" descr="C:\Users\PC\Desktop\4-1\Robotics\계획서\turtlebot3_with_log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4" t="298" r="61571" b="62437"/>
          <a:stretch/>
        </p:blipFill>
        <p:spPr bwMode="auto">
          <a:xfrm rot="3349635">
            <a:off x="8704200" y="3353285"/>
            <a:ext cx="1867380" cy="208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그룹 32"/>
          <p:cNvGrpSpPr/>
          <p:nvPr/>
        </p:nvGrpSpPr>
        <p:grpSpPr>
          <a:xfrm rot="19502840">
            <a:off x="8979678" y="2745992"/>
            <a:ext cx="1592318" cy="1387368"/>
            <a:chOff x="4698124" y="1623848"/>
            <a:chExt cx="1592318" cy="1387368"/>
          </a:xfrm>
        </p:grpSpPr>
        <p:cxnSp>
          <p:nvCxnSpPr>
            <p:cNvPr id="34" name="직선 화살표 연결선 33"/>
            <p:cNvCxnSpPr/>
            <p:nvPr/>
          </p:nvCxnSpPr>
          <p:spPr>
            <a:xfrm flipV="1">
              <a:off x="4698124" y="1623848"/>
              <a:ext cx="0" cy="138736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/>
            <p:cNvCxnSpPr/>
            <p:nvPr/>
          </p:nvCxnSpPr>
          <p:spPr>
            <a:xfrm flipV="1">
              <a:off x="4698124" y="2987565"/>
              <a:ext cx="1592318" cy="2365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직선 연결선 37"/>
          <p:cNvCxnSpPr/>
          <p:nvPr/>
        </p:nvCxnSpPr>
        <p:spPr>
          <a:xfrm>
            <a:off x="4222559" y="2482449"/>
            <a:ext cx="0" cy="3536378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8278239" y="2465736"/>
            <a:ext cx="0" cy="3536378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8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787" y="1154058"/>
            <a:ext cx="1528936" cy="1539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2" name="Picture 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7262" y="1169046"/>
            <a:ext cx="1442899" cy="1439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10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7360" y="1106260"/>
            <a:ext cx="1561483" cy="1565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5" name="직선 화살표 연결선 44"/>
          <p:cNvCxnSpPr/>
          <p:nvPr/>
        </p:nvCxnSpPr>
        <p:spPr>
          <a:xfrm>
            <a:off x="2278118" y="4165002"/>
            <a:ext cx="268013" cy="658212"/>
          </a:xfrm>
          <a:prstGeom prst="straightConnector1">
            <a:avLst/>
          </a:prstGeom>
          <a:ln w="28575">
            <a:solidFill>
              <a:srgbClr val="0000FF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522490" y="4059647"/>
            <a:ext cx="5833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ko-KR" sz="28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θ</a:t>
            </a:r>
            <a:endParaRPr lang="ko-KR" altLang="en-US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위로 구부러진 화살표 57"/>
          <p:cNvSpPr/>
          <p:nvPr/>
        </p:nvSpPr>
        <p:spPr>
          <a:xfrm rot="15601423">
            <a:off x="2686558" y="3992203"/>
            <a:ext cx="1078514" cy="607329"/>
          </a:xfrm>
          <a:prstGeom prst="curvedUp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63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Times New Roman"/>
        <a:ea typeface="문체부 돋음체"/>
        <a:cs typeface=""/>
      </a:majorFont>
      <a:minorFont>
        <a:latin typeface="Times New Roman"/>
        <a:ea typeface="문체부 돋음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16870</TotalTime>
  <Words>812</Words>
  <Application>Microsoft Office PowerPoint</Application>
  <PresentationFormat>와이드스크린</PresentationFormat>
  <Paragraphs>130</Paragraphs>
  <Slides>16</Slides>
  <Notes>16</Notes>
  <HiddenSlides>0</HiddenSlides>
  <MMClips>4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나눔고딕</vt:lpstr>
      <vt:lpstr>맑은 고딕</vt:lpstr>
      <vt:lpstr>문체부 돋음체</vt:lpstr>
      <vt:lpstr>Arial</vt:lpstr>
      <vt:lpstr>Times New Roman</vt:lpstr>
      <vt:lpstr>Wingdings</vt:lpstr>
      <vt:lpstr>Office 테마</vt:lpstr>
      <vt:lpstr>Term Project Report  2019. 6. 27 </vt:lpstr>
      <vt:lpstr>PowerPoint 프레젠테이션</vt:lpstr>
      <vt:lpstr>Overview</vt:lpstr>
      <vt:lpstr>Methodology</vt:lpstr>
      <vt:lpstr>Results – Task 1 </vt:lpstr>
      <vt:lpstr>Results – Task 2 </vt:lpstr>
      <vt:lpstr>Results – Task 2 </vt:lpstr>
      <vt:lpstr>Results – Task 2 </vt:lpstr>
      <vt:lpstr>Results – Task 3 </vt:lpstr>
      <vt:lpstr>Results – Task 3 </vt:lpstr>
      <vt:lpstr>Results – Task 3 </vt:lpstr>
      <vt:lpstr>Results – Task 4 </vt:lpstr>
      <vt:lpstr>Results – Task 4 </vt:lpstr>
      <vt:lpstr>Appendix</vt:lpstr>
      <vt:lpstr>Appendix</vt:lpstr>
      <vt:lpstr> - Thank you -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Dongwoo Koo</dc:creator>
  <cp:lastModifiedBy>Windows 사용자</cp:lastModifiedBy>
  <cp:revision>915</cp:revision>
  <cp:lastPrinted>2019-04-23T07:00:10Z</cp:lastPrinted>
  <dcterms:created xsi:type="dcterms:W3CDTF">2017-09-03T11:34:24Z</dcterms:created>
  <dcterms:modified xsi:type="dcterms:W3CDTF">2019-06-26T10:50:50Z</dcterms:modified>
</cp:coreProperties>
</file>